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4" r:id="rId3"/>
    <p:sldId id="263" r:id="rId4"/>
    <p:sldId id="266" r:id="rId5"/>
    <p:sldId id="267" r:id="rId6"/>
    <p:sldId id="268" r:id="rId7"/>
    <p:sldId id="287" r:id="rId8"/>
    <p:sldId id="269" r:id="rId9"/>
    <p:sldId id="288" r:id="rId10"/>
    <p:sldId id="265" r:id="rId11"/>
    <p:sldId id="271" r:id="rId12"/>
    <p:sldId id="274" r:id="rId13"/>
    <p:sldId id="282" r:id="rId14"/>
    <p:sldId id="273" r:id="rId15"/>
    <p:sldId id="281" r:id="rId16"/>
    <p:sldId id="275" r:id="rId17"/>
    <p:sldId id="276" r:id="rId18"/>
    <p:sldId id="277" r:id="rId19"/>
    <p:sldId id="283" r:id="rId20"/>
    <p:sldId id="278" r:id="rId21"/>
    <p:sldId id="284" r:id="rId22"/>
    <p:sldId id="285" r:id="rId23"/>
    <p:sldId id="286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C7C62C-6075-426B-B9CE-B65FA7FF71B9}">
          <p14:sldIdLst>
            <p14:sldId id="256"/>
            <p14:sldId id="264"/>
            <p14:sldId id="263"/>
            <p14:sldId id="266"/>
            <p14:sldId id="267"/>
            <p14:sldId id="268"/>
            <p14:sldId id="287"/>
            <p14:sldId id="269"/>
            <p14:sldId id="288"/>
            <p14:sldId id="265"/>
            <p14:sldId id="271"/>
            <p14:sldId id="274"/>
            <p14:sldId id="282"/>
            <p14:sldId id="273"/>
            <p14:sldId id="281"/>
            <p14:sldId id="275"/>
            <p14:sldId id="276"/>
            <p14:sldId id="277"/>
            <p14:sldId id="283"/>
            <p14:sldId id="278"/>
            <p14:sldId id="284"/>
            <p14:sldId id="285"/>
            <p14:sldId id="286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0ED"/>
    <a:srgbClr val="E1DAD2"/>
    <a:srgbClr val="FEFEFE"/>
    <a:srgbClr val="C1C9CD"/>
    <a:srgbClr val="7C96A3"/>
    <a:srgbClr val="FFFFFF"/>
    <a:srgbClr val="003374"/>
    <a:srgbClr val="3A5896"/>
    <a:srgbClr val="385592"/>
    <a:srgbClr val="173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F3A5C-59E9-4C02-8FB1-54280304A31D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C0D9-DCEE-4F76-8735-C4326EA651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61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51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78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5031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219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59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6748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1828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54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217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488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637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EE752-E018-4520-B985-F86648F3A91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C804D7B6-754C-4A58-8F7A-E9DD10C5C2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30">
            <a:extLst>
              <a:ext uri="{FF2B5EF4-FFF2-40B4-BE49-F238E27FC236}">
                <a16:creationId xmlns:a16="http://schemas.microsoft.com/office/drawing/2014/main" id="{0C000D0E-B1E0-4A17-BDC7-04E170A1146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01" y="4743450"/>
            <a:ext cx="4239699" cy="2114550"/>
          </a:xfrm>
          <a:prstGeom prst="rect">
            <a:avLst/>
          </a:prstGeom>
        </p:spPr>
      </p:pic>
      <p:sp>
        <p:nvSpPr>
          <p:cNvPr id="9" name="Rectangle 31">
            <a:extLst>
              <a:ext uri="{FF2B5EF4-FFF2-40B4-BE49-F238E27FC236}">
                <a16:creationId xmlns:a16="http://schemas.microsoft.com/office/drawing/2014/main" id="{14D7E584-FDA5-4291-BEA7-B19703C4BC31}"/>
              </a:ext>
            </a:extLst>
          </p:cNvPr>
          <p:cNvSpPr/>
          <p:nvPr userDrawn="1"/>
        </p:nvSpPr>
        <p:spPr>
          <a:xfrm>
            <a:off x="7952301" y="4743450"/>
            <a:ext cx="4239699" cy="2114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32">
            <a:extLst>
              <a:ext uri="{FF2B5EF4-FFF2-40B4-BE49-F238E27FC236}">
                <a16:creationId xmlns:a16="http://schemas.microsoft.com/office/drawing/2014/main" id="{E58E3851-503F-4BB6-BC2B-3E10B8C1A37A}"/>
              </a:ext>
            </a:extLst>
          </p:cNvPr>
          <p:cNvSpPr/>
          <p:nvPr userDrawn="1"/>
        </p:nvSpPr>
        <p:spPr>
          <a:xfrm rot="16200000">
            <a:off x="8304726" y="4391025"/>
            <a:ext cx="2114550" cy="2819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34">
            <a:extLst>
              <a:ext uri="{FF2B5EF4-FFF2-40B4-BE49-F238E27FC236}">
                <a16:creationId xmlns:a16="http://schemas.microsoft.com/office/drawing/2014/main" id="{E9C937EE-11DD-4A3C-A309-54D566785C14}"/>
              </a:ext>
            </a:extLst>
          </p:cNvPr>
          <p:cNvSpPr/>
          <p:nvPr userDrawn="1"/>
        </p:nvSpPr>
        <p:spPr>
          <a:xfrm rot="10800000">
            <a:off x="7952300" y="2628898"/>
            <a:ext cx="4239699" cy="2114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0308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94022-0FB1-4A81-9694-E231202DD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35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C6FCD04-C1D3-48C4-8E87-216A9FC28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260" y="884693"/>
            <a:ext cx="7772400" cy="476027"/>
          </a:xfr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0000"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E725CC3-D074-4CDC-944F-3E0BE0FDB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9404" y="5746326"/>
            <a:ext cx="8422256" cy="765050"/>
          </a:xfrm>
          <a:solidFill>
            <a:schemeClr val="bg1">
              <a:alpha val="52000"/>
            </a:schemeClr>
          </a:solidFill>
        </p:spPr>
        <p:txBody>
          <a:bodyPr>
            <a:normAutofit fontScale="77500" lnSpcReduction="20000"/>
          </a:bodyPr>
          <a:lstStyle/>
          <a:p>
            <a:pPr algn="r">
              <a:lnSpc>
                <a:spcPct val="114000"/>
              </a:lnSpc>
              <a:spcBef>
                <a:spcPts val="0"/>
              </a:spcBef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Работу выполнил студент группы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ИП2 Смирнов Кирилл Алексеевич</a:t>
            </a:r>
          </a:p>
          <a:p>
            <a:pPr algn="r">
              <a:lnSpc>
                <a:spcPct val="114000"/>
              </a:lnSpc>
              <a:spcBef>
                <a:spcPts val="0"/>
              </a:spcBef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 работы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Долдина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Татьяна Валерьевна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955B3BD-FD59-4F72-8FE7-4C331309F0C3}"/>
              </a:ext>
            </a:extLst>
          </p:cNvPr>
          <p:cNvSpPr txBox="1">
            <a:spLocks/>
          </p:cNvSpPr>
          <p:nvPr/>
        </p:nvSpPr>
        <p:spPr>
          <a:xfrm>
            <a:off x="1478393" y="2317326"/>
            <a:ext cx="9083868" cy="179203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Разработка нового программного обеспечения </a:t>
            </a:r>
            <a:b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АИС “Склад фармацевтической компании”</a:t>
            </a:r>
            <a:endParaRPr lang="ru-RU" sz="3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928F9E98-2E21-4CF7-ACF4-6F36FAFC9DE4}"/>
              </a:ext>
            </a:extLst>
          </p:cNvPr>
          <p:cNvSpPr txBox="1">
            <a:spLocks/>
          </p:cNvSpPr>
          <p:nvPr/>
        </p:nvSpPr>
        <p:spPr>
          <a:xfrm>
            <a:off x="1213217" y="204333"/>
            <a:ext cx="9765565" cy="476027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ГПОАУ ЯО «Ярославский промышленно-экономический колледж им. Н.П. Пастухова»</a:t>
            </a: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C9C9B-0510-41C1-9A58-8A93CBC6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055" y="400781"/>
            <a:ext cx="7869890" cy="6056437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информационной системы</a:t>
            </a:r>
            <a:endParaRPr lang="ru-RU" sz="6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331DB8-3523-40A1-864A-5A361FCC16D6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66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C1ED4-EE8D-4C4C-81B8-8C47561E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7" y="195849"/>
            <a:ext cx="10515600" cy="727696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Группы пользователей разрабатываемой АИС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2D738-80E7-4EB4-9B8F-A9C68B2D07A5}"/>
              </a:ext>
            </a:extLst>
          </p:cNvPr>
          <p:cNvSpPr txBox="1"/>
          <p:nvPr/>
        </p:nvSpPr>
        <p:spPr>
          <a:xfrm>
            <a:off x="1235871" y="1098776"/>
            <a:ext cx="5876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Таблица 1. Возможности групп пользователей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5F67F20-21D5-4B7D-8151-30B7969FD916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A43CC9D-26C2-45DF-82DA-B3F4AA6D5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667128"/>
              </p:ext>
            </p:extLst>
          </p:nvPr>
        </p:nvGraphicFramePr>
        <p:xfrm>
          <a:off x="1235871" y="1404573"/>
          <a:ext cx="8771351" cy="508830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479082">
                  <a:extLst>
                    <a:ext uri="{9D8B030D-6E8A-4147-A177-3AD203B41FA5}">
                      <a16:colId xmlns:a16="http://schemas.microsoft.com/office/drawing/2014/main" val="1733180066"/>
                    </a:ext>
                  </a:extLst>
                </a:gridCol>
                <a:gridCol w="6292269">
                  <a:extLst>
                    <a:ext uri="{9D8B030D-6E8A-4147-A177-3AD203B41FA5}">
                      <a16:colId xmlns:a16="http://schemas.microsoft.com/office/drawing/2014/main" val="1011586501"/>
                    </a:ext>
                  </a:extLst>
                </a:gridCol>
              </a:tblGrid>
              <a:tr h="82302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Группа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Полномочия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6215">
                <a:tc>
                  <a:txBody>
                    <a:bodyPr/>
                    <a:lstStyle/>
                    <a:p>
                      <a:pPr algn="ct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Кладовщик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Просматривает, добавляет, редактирует. информацию о поступивших товарах на склад, заказах.</a:t>
                      </a:r>
                      <a:endParaRPr lang="ru-RU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486762"/>
                  </a:ext>
                </a:extLst>
              </a:tr>
              <a:tr h="1386215">
                <a:tc>
                  <a:txBody>
                    <a:bodyPr/>
                    <a:lstStyle/>
                    <a:p>
                      <a:pPr algn="ctr"/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Администратор</a:t>
                      </a:r>
                      <a:r>
                        <a:rPr lang="en-US" b="0" cap="none" spc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b="0" cap="none" spc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склада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Просматривает, добавляет, редактирует информацию о поступивших товарах на склад, заказах. Регистрация новых пользователей.</a:t>
                      </a:r>
                      <a:endParaRPr lang="ru-RU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91279"/>
                  </a:ext>
                </a:extLst>
              </a:tr>
              <a:tr h="746424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Диспетчер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Просмотр списка товаров, заказов.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43355"/>
                  </a:ext>
                </a:extLst>
              </a:tr>
              <a:tr h="746424"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Менеджер</a:t>
                      </a:r>
                      <a:endParaRPr lang="ru-RU" b="0" cap="none" spc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Просмотр списка товаров, заказов, клиентов.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65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21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2AA81C3-BF15-4E25-9D05-A294504FC43A}"/>
              </a:ext>
            </a:extLst>
          </p:cNvPr>
          <p:cNvSpPr txBox="1"/>
          <p:nvPr/>
        </p:nvSpPr>
        <p:spPr>
          <a:xfrm>
            <a:off x="3027851" y="6245761"/>
            <a:ext cx="559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3. Контекстная диаграмма </a:t>
            </a:r>
            <a:r>
              <a:rPr lang="en-US" dirty="0"/>
              <a:t>IDEF0</a:t>
            </a:r>
            <a:r>
              <a:rPr lang="ru-RU" dirty="0"/>
              <a:t> (ПЗ, </a:t>
            </a:r>
            <a:r>
              <a:rPr lang="ru-RU" dirty="0" err="1"/>
              <a:t>стр</a:t>
            </a:r>
            <a:r>
              <a:rPr lang="ru-RU" dirty="0"/>
              <a:t> 104)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1FE144E3-9E78-4953-91EE-F48032036DE5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58C043-24A6-455D-8335-694B0FF9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43" y="310858"/>
            <a:ext cx="6725589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2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0FDA94-700E-45D7-B11B-388B73304347}"/>
              </a:ext>
            </a:extLst>
          </p:cNvPr>
          <p:cNvSpPr txBox="1"/>
          <p:nvPr/>
        </p:nvSpPr>
        <p:spPr>
          <a:xfrm>
            <a:off x="2466975" y="6207019"/>
            <a:ext cx="659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4. Декомпозиция контекстной диаграммы (ПЗ, </a:t>
            </a:r>
            <a:r>
              <a:rPr lang="ru-RU" dirty="0" err="1"/>
              <a:t>стр</a:t>
            </a:r>
            <a:r>
              <a:rPr lang="ru-RU" dirty="0"/>
              <a:t> 105)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24B8696C-C2E9-4159-A4B5-764E8A5A3BEF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1052D-1CFF-42EC-9E0B-F63BC885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2" y="553620"/>
            <a:ext cx="10274965" cy="56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69943-08C3-4EE0-A23D-603DD59F6AE5}"/>
              </a:ext>
            </a:extLst>
          </p:cNvPr>
          <p:cNvSpPr txBox="1"/>
          <p:nvPr/>
        </p:nvSpPr>
        <p:spPr>
          <a:xfrm>
            <a:off x="2338611" y="6255480"/>
            <a:ext cx="751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5. </a:t>
            </a:r>
            <a:r>
              <a:rPr lang="en-US" dirty="0"/>
              <a:t>UML-</a:t>
            </a:r>
            <a:r>
              <a:rPr lang="ru-RU" dirty="0"/>
              <a:t>диаграмма вариантов использования (ПЗ, </a:t>
            </a:r>
            <a:r>
              <a:rPr lang="ru-RU" dirty="0" err="1"/>
              <a:t>стр</a:t>
            </a:r>
            <a:r>
              <a:rPr lang="ru-RU" dirty="0"/>
              <a:t> 107)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D9228C1C-6200-4CBF-AF63-EB152202A7CE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3CAC05-6886-4608-B88E-C6995D0A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80" y="548779"/>
            <a:ext cx="8165637" cy="57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B6E4BE-BB30-4FB3-A86F-0E30EAA34F3D}"/>
              </a:ext>
            </a:extLst>
          </p:cNvPr>
          <p:cNvSpPr txBox="1"/>
          <p:nvPr/>
        </p:nvSpPr>
        <p:spPr>
          <a:xfrm>
            <a:off x="3091201" y="6196448"/>
            <a:ext cx="6209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6. Диаграмма потоков данных</a:t>
            </a:r>
            <a:r>
              <a:rPr lang="en-US" dirty="0"/>
              <a:t> DFD</a:t>
            </a:r>
            <a:r>
              <a:rPr lang="ru-RU" dirty="0"/>
              <a:t> (ПЗ, </a:t>
            </a:r>
            <a:r>
              <a:rPr lang="ru-RU" dirty="0" err="1"/>
              <a:t>стр</a:t>
            </a:r>
            <a:r>
              <a:rPr lang="ru-RU" dirty="0"/>
              <a:t> 106)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D95D430B-B0D3-4E18-91AD-DB2C1835E30C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FE91BA-E7AA-4A60-86EA-D5ACF6A1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2" y="1055031"/>
            <a:ext cx="11295865" cy="50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097272-3046-49CD-BBD7-9C0770E145AD}"/>
              </a:ext>
            </a:extLst>
          </p:cNvPr>
          <p:cNvSpPr txBox="1"/>
          <p:nvPr/>
        </p:nvSpPr>
        <p:spPr>
          <a:xfrm>
            <a:off x="3607775" y="6245357"/>
            <a:ext cx="5685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7. Диаграмма сущность-связь </a:t>
            </a:r>
            <a:r>
              <a:rPr lang="en-US" dirty="0"/>
              <a:t>ERD </a:t>
            </a:r>
            <a:r>
              <a:rPr lang="ru-RU" dirty="0"/>
              <a:t>(ПЗ, </a:t>
            </a:r>
            <a:r>
              <a:rPr lang="ru-RU" dirty="0" err="1"/>
              <a:t>стр</a:t>
            </a:r>
            <a:r>
              <a:rPr lang="ru-RU" dirty="0"/>
              <a:t> 108) </a:t>
            </a: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98EC7B15-7344-4D82-91DF-77BEDB4D34D3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D2CE87-9F5A-426E-A250-D1C015D0B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/>
          <a:stretch/>
        </p:blipFill>
        <p:spPr>
          <a:xfrm>
            <a:off x="2127738" y="214240"/>
            <a:ext cx="7482255" cy="6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5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7FCE0-7928-463D-ABA8-6539A32F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055" y="2430258"/>
            <a:ext cx="7869890" cy="9987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 информационной системы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B0AEDD6-DCCB-4E3F-9005-96470D8ECC11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122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FD84C5-373F-414E-9081-298E382D5C28}"/>
              </a:ext>
            </a:extLst>
          </p:cNvPr>
          <p:cNvSpPr txBox="1"/>
          <p:nvPr/>
        </p:nvSpPr>
        <p:spPr>
          <a:xfrm>
            <a:off x="3809999" y="5819775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Рисунок 7. Схема данных </a:t>
            </a: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FA0FD3CF-A994-4662-B541-9014424540D6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4B420A-5D8B-4B37-9B4C-B6EBED4D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9" y="527173"/>
            <a:ext cx="10999101" cy="529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A458F98-82BC-4C23-AEC0-542F4167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0223"/>
          </a:xfrm>
        </p:spPr>
        <p:txBody>
          <a:bodyPr>
            <a:normAutofit fontScale="90000"/>
          </a:bodyPr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Форма авторизации</a:t>
            </a:r>
          </a:p>
        </p:txBody>
      </p:sp>
      <p:pic>
        <p:nvPicPr>
          <p:cNvPr id="2" name="Авторизация">
            <a:hlinkClick r:id="" action="ppaction://media"/>
            <a:extLst>
              <a:ext uri="{FF2B5EF4-FFF2-40B4-BE49-F238E27FC236}">
                <a16:creationId xmlns:a16="http://schemas.microsoft.com/office/drawing/2014/main" id="{83CA7EAB-2DAB-4C45-AB41-469B5EDE4D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7418" y="911725"/>
            <a:ext cx="9117163" cy="5128404"/>
          </a:xfrm>
          <a:prstGeom prst="rect">
            <a:avLst/>
          </a:prstGeom>
        </p:spPr>
      </p:pic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133A862D-EF9B-4DA9-8A24-44FDA11EC798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8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1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3F775-1472-4E60-879D-F3F8EDD4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 и предмет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A03F90-62AD-4919-9F5B-7B1DCFE04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ru-RU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 исследования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фармацевтическая компания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ru-RU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Предмет исследования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работа склада фармацевтической компании</a:t>
            </a:r>
          </a:p>
          <a:p>
            <a:pPr>
              <a:lnSpc>
                <a:spcPct val="200000"/>
              </a:lnSpc>
            </a:pP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13431AE5-3529-4EF4-84BA-9BED5A486661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46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42F3F-61F2-4D57-A2A1-37BAA6E7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7" y="365126"/>
            <a:ext cx="10990053" cy="806450"/>
          </a:xfrm>
        </p:spPr>
        <p:txBody>
          <a:bodyPr>
            <a:normAutofit fontScale="90000"/>
          </a:bodyPr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использования:</a:t>
            </a:r>
            <a:r>
              <a:rPr lang="en-US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главное меню пользователя «Администратор склада»</a:t>
            </a: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CA1C3731-BE4A-4DDD-8CCA-5038F3573FEC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Главная форма">
            <a:hlinkClick r:id="" action="ppaction://media"/>
            <a:extLst>
              <a:ext uri="{FF2B5EF4-FFF2-40B4-BE49-F238E27FC236}">
                <a16:creationId xmlns:a16="http://schemas.microsoft.com/office/drawing/2014/main" id="{F8AA1209-FFA9-4333-A1B2-50BEB2330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5980" y="1171576"/>
            <a:ext cx="9100039" cy="51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9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1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9256A7-5D91-4E6B-B7F3-869261A7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0223"/>
          </a:xfrm>
        </p:spPr>
        <p:txBody>
          <a:bodyPr>
            <a:normAutofit fontScale="90000"/>
          </a:bodyPr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Форма добавления и редактирования товара</a:t>
            </a:r>
          </a:p>
        </p:txBody>
      </p:sp>
      <p:pic>
        <p:nvPicPr>
          <p:cNvPr id="9" name="Добавление">
            <a:hlinkClick r:id="" action="ppaction://media"/>
            <a:extLst>
              <a:ext uri="{FF2B5EF4-FFF2-40B4-BE49-F238E27FC236}">
                <a16:creationId xmlns:a16="http://schemas.microsoft.com/office/drawing/2014/main" id="{6A04CBCF-E0E2-4B8A-B627-952A1725C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4437" y="885348"/>
            <a:ext cx="9763125" cy="5491758"/>
          </a:xfrm>
          <a:prstGeom prst="rect">
            <a:avLst/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D4165F09-8600-4500-BA19-3615FC2011B3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1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55E47FF-64CA-4DEC-8C2A-C559101BF9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2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Функциональные возможности</a:t>
            </a:r>
          </a:p>
        </p:txBody>
      </p:sp>
      <p:pic>
        <p:nvPicPr>
          <p:cNvPr id="6" name="Функционал">
            <a:hlinkClick r:id="" action="ppaction://media"/>
            <a:extLst>
              <a:ext uri="{FF2B5EF4-FFF2-40B4-BE49-F238E27FC236}">
                <a16:creationId xmlns:a16="http://schemas.microsoft.com/office/drawing/2014/main" id="{38D8307A-C1FA-4BB3-9942-CA03F4E09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0625" y="837804"/>
            <a:ext cx="9810750" cy="5518546"/>
          </a:xfrm>
          <a:prstGeom prst="rect">
            <a:avLst/>
          </a:prstGeom>
        </p:spPr>
      </p:pic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A568599A-E4E4-4636-A806-0B4EA4A255F7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4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1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72556A-1D84-4929-A05E-66CC8F016A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2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 отчётности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8BCB73EE-A162-40D0-8BBC-4760A4F1D5D8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Итог">
            <a:hlinkClick r:id="" action="ppaction://media"/>
            <a:extLst>
              <a:ext uri="{FF2B5EF4-FFF2-40B4-BE49-F238E27FC236}">
                <a16:creationId xmlns:a16="http://schemas.microsoft.com/office/drawing/2014/main" id="{F2036CB0-7189-4530-884F-2AE5EC554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6653" y="885348"/>
            <a:ext cx="9598693" cy="53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1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A4CA2-C9C6-4388-A4A6-70BABF46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EA800-5E1F-41FC-A29C-58D42C110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ru-RU" alt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Основная цель достигнута – разработано новое программное обеспечение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АИС “Склад фармацевтической компании”</a:t>
            </a:r>
            <a:r>
              <a:rPr lang="ru-RU" alt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45000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alt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Перспективы развития:</a:t>
            </a:r>
          </a:p>
          <a:p>
            <a:pPr marL="906463" lvl="1" algn="just">
              <a:lnSpc>
                <a:spcPct val="15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автоматическое формирование штрихкодов по данным заказа</a:t>
            </a:r>
            <a:r>
              <a:rPr lang="en-US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altLang="ru-RU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6463" lvl="1" algn="just">
              <a:lnSpc>
                <a:spcPct val="15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возможности отслеживания заказа</a:t>
            </a:r>
            <a:r>
              <a:rPr lang="en-US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altLang="ru-RU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6463" lvl="1" algn="just">
              <a:lnSpc>
                <a:spcPct val="15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новых групп пользователей с новыми правами и возможностями</a:t>
            </a:r>
            <a:r>
              <a:rPr lang="en-US" altLang="ru-RU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ru-RU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9C2B0FA5-DA5F-4374-9383-741C6691892C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8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A4900-2B5C-4509-8DED-02961E9F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055" y="2929629"/>
            <a:ext cx="7869890" cy="9987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</a:t>
            </a:r>
            <a:b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b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87E80D77-51BE-433D-951F-039802F69574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0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09E56-BCCE-3B6E-8CF2-65ECE8C6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1ACC5F-FBF8-A082-9649-9732E3343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автоматизированную информационную систему, облегчающую работу основного персонала отдела склада фармацевтической компании.</a:t>
            </a:r>
          </a:p>
          <a:p>
            <a:pPr marL="0" indent="0" algn="just"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:</a:t>
            </a:r>
          </a:p>
          <a:p>
            <a:pPr>
              <a:defRPr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проанализировать состояния исследуемой проблемы на объекте исследования;</a:t>
            </a:r>
          </a:p>
          <a:p>
            <a:pPr>
              <a:defRPr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первичную документацию;</a:t>
            </a:r>
          </a:p>
          <a:p>
            <a:pPr>
              <a:defRPr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АИС;</a:t>
            </a:r>
          </a:p>
          <a:p>
            <a:pPr>
              <a:defRPr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протестировать АИС.</a:t>
            </a:r>
          </a:p>
          <a:p>
            <a:pPr marL="0" indent="0">
              <a:buNone/>
            </a:pP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D3132B-A204-48AE-A3C0-85587E56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79453" y="6492875"/>
            <a:ext cx="2743200" cy="365125"/>
          </a:xfrm>
        </p:spPr>
        <p:txBody>
          <a:bodyPr/>
          <a:lstStyle/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5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B2C20-435E-41B1-A9C8-7B37EC44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предметная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015D5B-C95B-4FD4-9743-BFC56049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Фармацевтическая компания 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коммерческое предприятие, основной деятельностью которого является исследования, разработка, изучение рынка и дистрибьюция лекарственных веществ, большей частью в сфере здравоохранения.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Клиент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сообщает заказ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менеджеру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Менеджер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передаёт заказ на склад, где его собирают в возвратную тару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работники склада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последующей перевозки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7C173385-D6AB-4EA8-8DA7-54833B4427DF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B01BD-CE2F-45BF-8D87-5F17D286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состояния исследуемой проблемы на объекте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9EF4E-B2B3-4D7B-8B49-EA940851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ANTOR </a:t>
            </a:r>
            <a:r>
              <a:rPr lang="ru-RU" sz="22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LogisticsMaster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 Программное решение, которое предназначено для автоматизации работы диспетчеров и позволяет предприятиям, осуществляющим доставку товаров клиентам или транспортировку грузов на торговые точки и склады, автоматизировать процессы управления доставкой и планирования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маршрутов.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E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Suite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Applications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комплекс бизнес-приложений (ERP), предназначенный для создания корпоративных Систем Управления Ресурсами Предприятия (Enterprise Resource Planning), Систем Управления Взаимоотношениями с Клиентами (Customer </a:t>
            </a:r>
            <a:r>
              <a:rPr lang="ru-RU" sz="2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Management) и электронных торговых площадок (Exchange).</a:t>
            </a:r>
          </a:p>
          <a:p>
            <a:pPr algn="just"/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4FC259C-A29A-445E-8879-DF3BAC7DE3DB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1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6B595-9291-4062-B837-735F9853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8731"/>
          </a:xfrm>
        </p:spPr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программных решений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8CCB3-9631-4538-B130-ABA88FE8EA7D}"/>
              </a:ext>
            </a:extLst>
          </p:cNvPr>
          <p:cNvSpPr txBox="1"/>
          <p:nvPr/>
        </p:nvSpPr>
        <p:spPr>
          <a:xfrm>
            <a:off x="2789800" y="6150024"/>
            <a:ext cx="6506197" cy="33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 1. Рабочее место диспетчера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ANTOR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LogisticsMaster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™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0908793F-18BE-48A0-A140-66E3E0100EBD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F7789A-88F2-427B-9189-EEC97955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54" y="1276032"/>
            <a:ext cx="6360230" cy="4742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9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20E9E-52D6-49FD-ADDB-93C2C138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ANTOR </a:t>
            </a:r>
            <a:r>
              <a:rPr lang="ru-RU" sz="38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LogisticsMaster</a:t>
            </a:r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0325E0-0488-4196-A1C7-E20FC603D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lvl="0" indent="0" algn="just">
              <a:lnSpc>
                <a:spcPct val="110000"/>
              </a:lnSpc>
              <a:spcAft>
                <a:spcPts val="1000"/>
              </a:spcAft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Информационная система помогает диспетчеру автоматизировать планирование маршрутов в соответствии со следующими требованиями: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минимальный суммарный пробег всех автомобилей по всем маршрутам,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максимальная загрузка каждого транспортного средства,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минимальное использование арендованного транспорта и т.д.</a:t>
            </a:r>
          </a:p>
          <a:p>
            <a:pPr indent="0" algn="just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Области применения</a:t>
            </a:r>
          </a:p>
          <a:p>
            <a:pPr indent="0" algn="just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ANTOR 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LogisticsMaster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служит для автоматизации управления доставкой и предназначена для: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торговых компаний, доставляющих товары покупателям и партнерам (прямая дистрибуция);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транспортных и логистических компаний, оказывающих услуги по доставке грузов;</a:t>
            </a:r>
          </a:p>
          <a:p>
            <a:pPr marL="342900" lvl="0" indent="-342900" algn="just">
              <a:lnSpc>
                <a:spcPct val="110000"/>
              </a:lnSpc>
              <a:spcAft>
                <a:spcPts val="1000"/>
              </a:spcAft>
              <a:buFont typeface="Symbol" panose="05050102010706020507" pitchFamily="18" charset="2"/>
              <a:buChar char="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сервисных компаний или подразделений, обслуживающих оборудование в разных частях города.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37BA0C-6688-41B6-9562-E7C85788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7</a:t>
            </a:fld>
            <a:endParaRPr lang="en-US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E3DDDC05-730F-4CD4-B354-AE82521BD18E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81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966702-D6CF-4A33-AE08-53AA9A60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147"/>
          </a:xfrm>
        </p:spPr>
        <p:txBody>
          <a:bodyPr/>
          <a:lstStyle/>
          <a:p>
            <a:r>
              <a:rPr lang="ru-RU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программных решений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CD569-8161-4360-91E3-67EB0F9EB157}"/>
              </a:ext>
            </a:extLst>
          </p:cNvPr>
          <p:cNvSpPr txBox="1"/>
          <p:nvPr/>
        </p:nvSpPr>
        <p:spPr>
          <a:xfrm>
            <a:off x="1350264" y="6059884"/>
            <a:ext cx="78530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dirty="0"/>
              <a:t>Рисунок 2. Рабочее место диспетчера </a:t>
            </a:r>
            <a:br>
              <a:rPr lang="ru-RU" dirty="0"/>
            </a:br>
            <a:r>
              <a:rPr lang="en-US" dirty="0"/>
              <a:t>Oracle E-Business Suite (Oracle Applications)</a:t>
            </a:r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4059D300-47A9-4556-967C-061335860169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B2509B-A4FA-4666-8EB3-A0269E1275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2" t="25926" r="26219" b="18786"/>
          <a:stretch/>
        </p:blipFill>
        <p:spPr bwMode="auto">
          <a:xfrm rot="16200000">
            <a:off x="3641132" y="-1140724"/>
            <a:ext cx="4909740" cy="94914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167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D62CF-62BD-451B-9DD0-6F6B3A38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E-Business Suite (Oracle Applications)</a:t>
            </a:r>
            <a:endParaRPr lang="ru-RU" sz="3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4EC8E5-7F96-44C5-B52C-4FDCE7FA6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E-Business Suite</a:t>
            </a:r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позволяет предприятию решать бизнес-задачи в области управления производством, финансами, материально-техническим снабжением, запасами и сбытом, маркетингом и продажами, взаимодействием с поставщиками и отношениями с покупателями, а также эффективно строить кадровую политику, управленческий учет и проводить операции через электронные торговые площадки. 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900CE1A6-A15B-4520-8F53-73EB2144416B}"/>
              </a:ext>
            </a:extLst>
          </p:cNvPr>
          <p:cNvSpPr txBox="1">
            <a:spLocks/>
          </p:cNvSpPr>
          <p:nvPr/>
        </p:nvSpPr>
        <p:spPr>
          <a:xfrm>
            <a:off x="-237945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E8DF1E-33BB-4377-9A26-35481BA06C7C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8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2815</TotalTime>
  <Words>644</Words>
  <Application>Microsoft Office PowerPoint</Application>
  <PresentationFormat>Широкоэкранный</PresentationFormat>
  <Paragraphs>97</Paragraphs>
  <Slides>25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Office Theme</vt:lpstr>
      <vt:lpstr>Выпускная квалификационная работа</vt:lpstr>
      <vt:lpstr>Объект и предмет исследования</vt:lpstr>
      <vt:lpstr>Цели и задачи работы</vt:lpstr>
      <vt:lpstr>Анализ предметная области</vt:lpstr>
      <vt:lpstr>Анализ состояния исследуемой проблемы на объекте исследования</vt:lpstr>
      <vt:lpstr>Анализ программных решений</vt:lpstr>
      <vt:lpstr>ANTOR LogisticsMaster™</vt:lpstr>
      <vt:lpstr>Анализ программных решений</vt:lpstr>
      <vt:lpstr>Oracle E-Business Suite (Oracle Applications)</vt:lpstr>
      <vt:lpstr>Проектирование информационной системы</vt:lpstr>
      <vt:lpstr>Группы пользователей разрабатываемой АИС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информационной системы</vt:lpstr>
      <vt:lpstr>Презентация PowerPoint</vt:lpstr>
      <vt:lpstr>Форма авторизации</vt:lpstr>
      <vt:lpstr>Пример использования: главное меню пользователя «Администратор склада»</vt:lpstr>
      <vt:lpstr>Форма добавления и редактирования товара</vt:lpstr>
      <vt:lpstr>Презентация PowerPoint</vt:lpstr>
      <vt:lpstr>Презентация PowerPoint</vt:lpstr>
      <vt:lpstr>Выводы</vt:lpstr>
      <vt:lpstr>СПАСИБО ЗА ВНИМАНИЕ</vt:lpstr>
    </vt:vector>
  </TitlesOfParts>
  <Company>PJSC "New Engineering Technologies"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Кирилл Смирнов</cp:lastModifiedBy>
  <cp:revision>169</cp:revision>
  <dcterms:created xsi:type="dcterms:W3CDTF">2016-11-18T14:12:19Z</dcterms:created>
  <dcterms:modified xsi:type="dcterms:W3CDTF">2022-06-22T17:05:55Z</dcterms:modified>
</cp:coreProperties>
</file>